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80" r:id="rId3"/>
  </p:sldIdLst>
  <p:sldSz cx="12192000" cy="6858000"/>
  <p:notesSz cx="7103745" cy="10234295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4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F6900"/>
    <a:srgbClr val="96BFE5"/>
    <a:srgbClr val="FFD100"/>
    <a:srgbClr val="FFC800"/>
    <a:srgbClr val="FFFFFF"/>
    <a:srgbClr val="003D7F"/>
    <a:srgbClr val="D6DCE5"/>
    <a:srgbClr val="262626"/>
    <a:srgbClr val="FFF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70408"/>
  </p:normalViewPr>
  <p:slideViewPr>
    <p:cSldViewPr snapToGrid="0" showGuides="1">
      <p:cViewPr varScale="1">
        <p:scale>
          <a:sx n="88" d="100"/>
          <a:sy n="88" d="100"/>
        </p:scale>
        <p:origin x="2160" y="176"/>
      </p:cViewPr>
      <p:guideLst>
        <p:guide orient="horz" pos="2284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39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信安sku采集</a:t>
            </a:r>
            <a:r>
              <a:rPr lang="zh-CN" altLang="en-US"/>
              <a:t>业务需求是提取一段录屏视频中的</a:t>
            </a:r>
            <a:r>
              <a:rPr lang="en-US" altLang="zh-CN"/>
              <a:t>sku</a:t>
            </a:r>
            <a:r>
              <a:rPr lang="zh-CN" altLang="en-US"/>
              <a:t>展开列表中的</a:t>
            </a:r>
            <a:r>
              <a:rPr lang="en-US" altLang="zh-CN"/>
              <a:t>sku</a:t>
            </a:r>
            <a:r>
              <a:rPr lang="zh-CN" altLang="en-US"/>
              <a:t>卡片，所以首先利用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9000+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条复杂信安视频数据集上进行微调。通过优化参数以及对比不同采样帧数和标签表示方法，发现当标签映射为数字且采样帧数为32帧时，模型的定位平均准确率达到最高值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96%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。这样就可以从众多帧类别中准确定位到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展开列表的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时间戳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如果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展开列表帧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中的录屏滑动速度过快，会导致视频帧模糊，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采集时漏检严重。引入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光流法运动估计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，对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列表展开界面的中间30%帧进行光流计算，超过平均阈值则判定滑动过快。这样系统就能准确识别滑动过快的视频并返回错误码。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利用自研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大语言模型，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帮助了信安侧建立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d+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人员录屏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SOP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分析，自动打回不合格的视频，提升后续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检测准确率，降低前面的数据采集成本、采集时间。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0.bin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1.bin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2.bin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13.bin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5.bin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6.bin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7.bin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8.bin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image" Target="../media/image1.emf"/><Relationship Id="rId3" Type="http://schemas.openxmlformats.org/officeDocument/2006/relationships/oleObject" Target="../embeddings/oleObject9.bin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"/>
          <p:cNvSpPr/>
          <p:nvPr/>
        </p:nvSpPr>
        <p:spPr>
          <a:xfrm>
            <a:off x="-6736" y="5415820"/>
            <a:ext cx="12198736" cy="1442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矩形"/>
          <p:cNvSpPr/>
          <p:nvPr/>
        </p:nvSpPr>
        <p:spPr>
          <a:xfrm>
            <a:off x="-6736" y="-5821"/>
            <a:ext cx="12198736" cy="5421641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872065" y="1198321"/>
            <a:ext cx="10560000" cy="8316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4800" b="1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单击此处添加封面标题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872065" y="2218267"/>
            <a:ext cx="10560000" cy="6921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0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单击此处添加副标题信息</a:t>
            </a:r>
            <a:endParaRPr kumimoji="1"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872067" y="4104060"/>
            <a:ext cx="1438596" cy="335748"/>
          </a:xfrm>
          <a:prstGeom prst="rect">
            <a:avLst/>
          </a:prstGeom>
        </p:spPr>
        <p:txBody>
          <a:bodyPr wrap="none" anchor="ctr"/>
          <a:lstStyle>
            <a:lvl1pPr marL="0" indent="0">
              <a:buNone/>
              <a:defRPr sz="133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部门 </a:t>
            </a:r>
            <a:r>
              <a:rPr kumimoji="1" lang="en-US" altLang="zh-CN" dirty="0"/>
              <a:t>/</a:t>
            </a:r>
            <a:r>
              <a:rPr kumimoji="1" lang="zh-CN" altLang="en-US" dirty="0"/>
              <a:t> 编者信息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2064" y="4593408"/>
            <a:ext cx="1438599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3878A7F-CB55-4139-A1D2-DD4F5B126B66}" type="datetime6">
              <a:rPr kumimoji="1" lang="zh-CN" altLang="en-US" sz="1335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</a:fld>
            <a:endParaRPr kumimoji="1" lang="zh-CN" altLang="en-US" sz="1335" b="0" i="0" kern="12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1" y="5922104"/>
            <a:ext cx="1185655" cy="42961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左右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164416"/>
            <a:ext cx="5520000" cy="5035297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35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3109"/>
            <a:ext cx="5520000" cy="451377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左右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164417"/>
            <a:ext cx="3600000" cy="503318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863" y="1164417"/>
            <a:ext cx="3600000" cy="503318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8255725" y="1164417"/>
            <a:ext cx="3600000" cy="50331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563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0996"/>
            <a:ext cx="360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863" y="1630996"/>
            <a:ext cx="360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8255725" y="1630996"/>
            <a:ext cx="3600000" cy="4566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14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999" y="1487424"/>
            <a:ext cx="11519999" cy="4622509"/>
          </a:xfrm>
          <a:prstGeom prst="rect">
            <a:avLst/>
          </a:prstGeom>
        </p:spPr>
        <p:txBody>
          <a:bodyPr tIns="90000" bIns="90000"/>
          <a:lstStyle>
            <a:lvl1pPr>
              <a:lnSpc>
                <a:spcPct val="120000"/>
              </a:lnSpc>
              <a:spcBef>
                <a:spcPts val="1600"/>
              </a:spcBef>
              <a:buClr>
                <a:srgbClr val="FFD100"/>
              </a:buClr>
              <a:defRPr sz="2400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目录一
目录二
目录三
目录四
目录五</a:t>
            </a:r>
            <a:endParaRPr kumimoji="1"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512407" y="384000"/>
            <a:ext cx="9714449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5999" y="398177"/>
            <a:ext cx="60959" cy="56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图片 624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805472" y="2726992"/>
            <a:ext cx="8581056" cy="7687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 i="0">
                <a:latin typeface="+mj-ea"/>
                <a:ea typeface="+mj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单击此处添加章节标题</a:t>
            </a:r>
            <a:endParaRPr kumimoji="1" lang="zh-CN" altLang="en-US" dirty="0"/>
          </a:p>
        </p:txBody>
      </p:sp>
      <p:sp>
        <p:nvSpPr>
          <p:cNvPr id="5" name="矩形"/>
          <p:cNvSpPr/>
          <p:nvPr/>
        </p:nvSpPr>
        <p:spPr>
          <a:xfrm>
            <a:off x="-6736" y="5415820"/>
            <a:ext cx="12198736" cy="14421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 dirty="0">
              <a:latin typeface="+mn-lt"/>
              <a:ea typeface="+mn-ea"/>
              <a:cs typeface="+mn-cs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ea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23" hasCustomPrompt="1"/>
          </p:nvPr>
        </p:nvSpPr>
        <p:spPr>
          <a:xfrm>
            <a:off x="336275" y="1162304"/>
            <a:ext cx="11519451" cy="50352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ct val="120000"/>
              </a:lnSpc>
              <a:defRPr sz="1865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23" hasCustomPrompt="1"/>
          </p:nvPr>
        </p:nvSpPr>
        <p:spPr>
          <a:xfrm>
            <a:off x="336275" y="1630997"/>
            <a:ext cx="11519451" cy="4566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ct val="120000"/>
              </a:lnSpc>
              <a:defRPr sz="1865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内容占位符 20"/>
          <p:cNvSpPr>
            <a:spLocks noGrp="1"/>
          </p:cNvSpPr>
          <p:nvPr>
            <p:ph sz="quarter" idx="21" hasCustomPrompt="1"/>
          </p:nvPr>
        </p:nvSpPr>
        <p:spPr>
          <a:xfrm>
            <a:off x="6260833" y="3184188"/>
            <a:ext cx="5595165" cy="3013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单击此处添加图表、图片等</a:t>
            </a:r>
            <a:endParaRPr kumimoji="1" lang="zh-CN" altLang="en-US" dirty="0"/>
          </a:p>
        </p:txBody>
      </p:sp>
      <p:sp>
        <p:nvSpPr>
          <p:cNvPr id="23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335999" y="3184189"/>
            <a:ext cx="5614623" cy="3013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单标题_上下型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13112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013112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34%</a:t>
            </a:r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644000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644000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130</a:t>
            </a:r>
            <a:r>
              <a:rPr kumimoji="1" lang="zh-CN" altLang="en-US" dirty="0"/>
              <a:t>亿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274888" y="4005516"/>
            <a:ext cx="2904000" cy="48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1865" b="0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数据说明文字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8274891" y="4668224"/>
            <a:ext cx="2904000" cy="960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5335" b="1" i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en-US" altLang="zh-CN" dirty="0"/>
              <a:t>2,260</a:t>
            </a:r>
            <a:r>
              <a:rPr kumimoji="1" lang="zh-CN" altLang="en-US" dirty="0"/>
              <a:t>人</a:t>
            </a:r>
            <a:endParaRPr kumimoji="1" lang="zh-CN" altLang="en-US" dirty="0"/>
          </a:p>
        </p:txBody>
      </p:sp>
      <p:sp>
        <p:nvSpPr>
          <p:cNvPr id="23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0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5999" y="1162303"/>
            <a:ext cx="11520000" cy="1813332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标题_左右型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20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3" imgW="0" imgH="0" progId="TCLayout.ActiveDocument.1">
                  <p:embed/>
                </p:oleObj>
              </mc:Choice>
              <mc:Fallback>
                <p:oleObj name="think-cell 幻灯片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" name="内容占位符 4"/>
          <p:cNvSpPr>
            <a:spLocks noGrp="1"/>
          </p:cNvSpPr>
          <p:nvPr>
            <p:ph sz="quarter" idx="16" hasCustomPrompt="1"/>
          </p:nvPr>
        </p:nvSpPr>
        <p:spPr>
          <a:xfrm>
            <a:off x="6096000" y="1630996"/>
            <a:ext cx="5760000" cy="4566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1865" b="0" i="0" kern="1200" dirty="0">
                <a:solidFill>
                  <a:srgbClr val="1E1E1E"/>
                </a:solidFill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kumimoji="1" lang="zh-CN" altLang="en-US" dirty="0"/>
              <a:t>单击中间图标添加图片等对象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36000" y="1633109"/>
            <a:ext cx="5520000" cy="4566604"/>
          </a:xfrm>
          <a:prstGeom prst="rect">
            <a:avLst/>
          </a:prstGeom>
        </p:spPr>
        <p:txBody>
          <a:bodyPr/>
          <a:lstStyle>
            <a:lvl1pPr marL="95885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865" b="0" i="0" smtClean="0">
                <a:effectLst/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pPr lvl="0"/>
            <a:r>
              <a:rPr lang="zh-CN" altLang="en-US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编辑母版文本样式</a:t>
            </a:r>
            <a:endParaRPr lang="zh-CN" altLang="en-US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336000" y="384000"/>
            <a:ext cx="10219173" cy="56975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kumimoji="1" lang="zh-CN" altLang="en-US" sz="3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336001" y="1071872"/>
            <a:ext cx="10219173" cy="441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cs"/>
                <a:sym typeface="+mn-lt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 smtClean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zh-CN" altLang="en-US" sz="2400" b="0" i="0" kern="12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cs"/>
              </a:defRPr>
            </a:lvl5pPr>
          </a:lstStyle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单击此处添加副标题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vmlDrawing" Target="../drawings/vmlDrawing14.vml"/><Relationship Id="rId17" Type="http://schemas.openxmlformats.org/officeDocument/2006/relationships/image" Target="../media/image2.png"/><Relationship Id="rId16" Type="http://schemas.openxmlformats.org/officeDocument/2006/relationships/image" Target="../media/image1.emf"/><Relationship Id="rId15" Type="http://schemas.openxmlformats.org/officeDocument/2006/relationships/oleObject" Target="../embeddings/oleObject14.bin"/><Relationship Id="rId14" Type="http://schemas.openxmlformats.org/officeDocument/2006/relationships/tags" Target="../tags/tag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think-cell 幻灯片" r:id="rId15" imgW="0" imgH="0" progId="TCLayout.ActiveDocument.1">
                  <p:embed/>
                </p:oleObj>
              </mc:Choice>
              <mc:Fallback>
                <p:oleObj name="think-cell 幻灯片" r:id="rId15" imgW="0" imgH="0" progId="TCLayout.ActiveDocument.1">
                  <p:embed/>
                  <p:pic>
                    <p:nvPicPr>
                      <p:cNvPr id="0" name="图片 553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"/>
          <p:cNvSpPr/>
          <p:nvPr/>
        </p:nvSpPr>
        <p:spPr>
          <a:xfrm>
            <a:off x="0" y="6716584"/>
            <a:ext cx="12192000" cy="152400"/>
          </a:xfrm>
          <a:prstGeom prst="rect">
            <a:avLst/>
          </a:prstGeom>
          <a:solidFill>
            <a:srgbClr val="FFD1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400"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" name="文本占位符 11"/>
          <p:cNvSpPr txBox="1"/>
          <p:nvPr/>
        </p:nvSpPr>
        <p:spPr>
          <a:xfrm>
            <a:off x="10423465" y="6292859"/>
            <a:ext cx="1438596" cy="335748"/>
          </a:xfrm>
          <a:prstGeom prst="rect">
            <a:avLst/>
          </a:prstGeom>
        </p:spPr>
        <p:txBody>
          <a:bodyPr wrap="none" anchor="ctr"/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 pitchFamily="34" charset="0"/>
              <a:buNone/>
              <a:defRPr sz="1000" b="0" i="0" kern="1200">
                <a:solidFill>
                  <a:schemeClr val="tx1"/>
                </a:solidFill>
                <a:latin typeface="微软雅黑" charset="-122"/>
                <a:ea typeface="微软雅黑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29552A-27AA-43EB-AE34-8E0530A35821}" type="slidenum">
              <a:rPr kumimoji="1" lang="zh-CN" altLang="en-US" sz="1335" smtClean="0">
                <a:latin typeface="+mn-lt"/>
                <a:ea typeface="+mn-ea"/>
                <a:cs typeface="+mn-cs"/>
                <a:sym typeface="+mn-lt"/>
              </a:rPr>
            </a:fld>
            <a:endParaRPr kumimoji="1" lang="zh-CN" altLang="en-US" sz="1335" dirty="0"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65" y="453899"/>
            <a:ext cx="1185655" cy="4296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2" Type="http://schemas.openxmlformats.org/officeDocument/2006/relationships/notesSlide" Target="../notesSlides/notesSlide1.xml"/><Relationship Id="rId31" Type="http://schemas.openxmlformats.org/officeDocument/2006/relationships/slideLayout" Target="../slideLayouts/slideLayout4.xml"/><Relationship Id="rId30" Type="http://schemas.openxmlformats.org/officeDocument/2006/relationships/tags" Target="../tags/tag38.xml"/><Relationship Id="rId3" Type="http://schemas.openxmlformats.org/officeDocument/2006/relationships/tags" Target="../tags/tag17.xml"/><Relationship Id="rId29" Type="http://schemas.openxmlformats.org/officeDocument/2006/relationships/image" Target="../media/image8.GIF"/><Relationship Id="rId28" Type="http://schemas.openxmlformats.org/officeDocument/2006/relationships/image" Target="../media/image7.GIF"/><Relationship Id="rId27" Type="http://schemas.openxmlformats.org/officeDocument/2006/relationships/tags" Target="../tags/tag37.xml"/><Relationship Id="rId26" Type="http://schemas.openxmlformats.org/officeDocument/2006/relationships/image" Target="../media/image6.png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6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43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>
            <p:custDataLst>
              <p:tags r:id="rId2"/>
            </p:custDataLst>
          </p:nvPr>
        </p:nvCxnSpPr>
        <p:spPr>
          <a:xfrm>
            <a:off x="383540" y="1696720"/>
            <a:ext cx="113919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>
            <p:custDataLst>
              <p:tags r:id="rId3"/>
            </p:custDataLst>
          </p:nvPr>
        </p:nvSpPr>
        <p:spPr>
          <a:xfrm>
            <a:off x="6148070" y="4958080"/>
            <a:ext cx="5678170" cy="1974850"/>
          </a:xfrm>
          <a:prstGeom prst="roundRect">
            <a:avLst>
              <a:gd name="adj" fmla="val 5493"/>
            </a:avLst>
          </a:prstGeom>
          <a:noFill/>
          <a:ln w="15875" cmpd="sng">
            <a:noFill/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问题：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展开列表帧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中的录屏滑动速度过快，会导致视频帧模糊，</a:t>
            </a: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采集时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跟踪漏检严重。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方法：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引入</a:t>
            </a: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光流法运动估计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，判断视频是否滑动过快。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结果：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系统能准确识别滑动过快的视频并返回错误码。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48070" y="2115185"/>
            <a:ext cx="5627370" cy="2892425"/>
            <a:chOff x="10090" y="2756"/>
            <a:chExt cx="8091" cy="4711"/>
          </a:xfrm>
        </p:grpSpPr>
        <p:pic>
          <p:nvPicPr>
            <p:cNvPr id="64" name="图片 63" descr="af351f1b-eb4c-42f9-8f9e-3ed44b87b60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" y="4450"/>
              <a:ext cx="1144" cy="289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5" name="图片 64" descr="34b4b94e-c464-4dd1-8f0c-07f5675539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06" y="4450"/>
              <a:ext cx="1145" cy="289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6" name="矩形 65"/>
            <p:cNvSpPr/>
            <p:nvPr>
              <p:custDataLst>
                <p:tags r:id="rId6"/>
              </p:custDataLst>
            </p:nvPr>
          </p:nvSpPr>
          <p:spPr>
            <a:xfrm>
              <a:off x="10200" y="2899"/>
              <a:ext cx="7878" cy="190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>
              <p:custDataLst>
                <p:tags r:id="rId7"/>
              </p:custDataLst>
            </p:nvPr>
          </p:nvSpPr>
          <p:spPr>
            <a:xfrm>
              <a:off x="10200" y="3889"/>
              <a:ext cx="7880" cy="190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8" name="图片 6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26503" b="22713"/>
            <a:stretch>
              <a:fillRect/>
            </a:stretch>
          </p:blipFill>
          <p:spPr>
            <a:xfrm>
              <a:off x="10208" y="3046"/>
              <a:ext cx="7871" cy="89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9" name="文本框 68"/>
            <p:cNvSpPr txBox="1"/>
            <p:nvPr>
              <p:custDataLst>
                <p:tags r:id="rId10"/>
              </p:custDataLst>
            </p:nvPr>
          </p:nvSpPr>
          <p:spPr>
            <a:xfrm>
              <a:off x="10090" y="2843"/>
              <a:ext cx="8091" cy="3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400">
                  <a:solidFill>
                    <a:schemeClr val="bg1"/>
                  </a:solidFill>
                </a:rPr>
                <a:t>00:00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</a:t>
              </a:r>
              <a:r>
                <a:rPr lang="en-US" altLang="zh-CN" sz="400">
                  <a:solidFill>
                    <a:schemeClr val="bg1"/>
                  </a:solidFill>
                </a:rPr>
                <a:t>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</a:t>
              </a:r>
              <a:r>
                <a:rPr lang="en-US" altLang="zh-CN" sz="400">
                  <a:solidFill>
                    <a:schemeClr val="bg1"/>
                  </a:solidFill>
                </a:rPr>
                <a:t>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00:10                              00:20                              00:30                              00:40                             00:50     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00:60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01:10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01:20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                     </a:t>
              </a:r>
              <a:r>
                <a:rPr lang="en-US" altLang="zh-CN" sz="400">
                  <a:solidFill>
                    <a:schemeClr val="bg1"/>
                  </a:solidFill>
                  <a:sym typeface="+mn-ea"/>
                </a:rPr>
                <a:t>    01:30</a:t>
              </a:r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  <a:p>
              <a:endParaRPr lang="en-US" altLang="zh-CN" sz="400">
                <a:solidFill>
                  <a:schemeClr val="bg1"/>
                </a:solidFill>
              </a:endParaRPr>
            </a:p>
          </p:txBody>
        </p:sp>
        <p:sp>
          <p:nvSpPr>
            <p:cNvPr id="70" name="圆角矩形 69"/>
            <p:cNvSpPr/>
            <p:nvPr>
              <p:custDataLst>
                <p:tags r:id="rId11"/>
              </p:custDataLst>
            </p:nvPr>
          </p:nvSpPr>
          <p:spPr>
            <a:xfrm>
              <a:off x="15547" y="2756"/>
              <a:ext cx="2530" cy="1449"/>
            </a:xfrm>
            <a:prstGeom prst="roundRect">
              <a:avLst>
                <a:gd name="adj" fmla="val 6622"/>
              </a:avLst>
            </a:prstGeom>
            <a:solidFill>
              <a:schemeClr val="accent3">
                <a:alpha val="40000"/>
              </a:schemeClr>
            </a:solidFill>
            <a:ln w="952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圆角矩形 70"/>
            <p:cNvSpPr/>
            <p:nvPr>
              <p:custDataLst>
                <p:tags r:id="rId12"/>
              </p:custDataLst>
            </p:nvPr>
          </p:nvSpPr>
          <p:spPr>
            <a:xfrm>
              <a:off x="16064" y="4450"/>
              <a:ext cx="1893" cy="73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sku</a:t>
              </a:r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展开列表</a:t>
              </a:r>
              <a:endParaRPr lang="zh-CN" altLang="en-US" sz="1000">
                <a:solidFill>
                  <a:schemeClr val="tx1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endParaRP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Comic Sans MS Regular" panose="030F0902030302020204" charset="0"/>
                  <a:ea typeface="微软雅黑" charset="0"/>
                  <a:cs typeface="Comic Sans MS Regular" panose="030F0902030302020204" charset="0"/>
                  <a:sym typeface="+mn-ea"/>
                </a:rPr>
                <a:t>筛选</a:t>
              </a:r>
              <a:r>
                <a:rPr lang="en-US" altLang="zh-CN" sz="1000">
                  <a:solidFill>
                    <a:schemeClr val="tx1"/>
                  </a:solidFill>
                  <a:latin typeface="Comic Sans MS Regular" panose="030F0902030302020204" charset="0"/>
                  <a:ea typeface="微软雅黑" charset="0"/>
                  <a:cs typeface="Comic Sans MS Regular" panose="030F0902030302020204" charset="0"/>
                  <a:sym typeface="+mn-ea"/>
                </a:rPr>
                <a:t>30%</a:t>
              </a:r>
              <a:endParaRPr lang="en-US" altLang="zh-CN" sz="1000">
                <a:solidFill>
                  <a:schemeClr val="tx1"/>
                </a:solidFill>
                <a:latin typeface="Comic Sans MS Regular" panose="030F0902030302020204" charset="0"/>
                <a:ea typeface="微软雅黑" charset="0"/>
                <a:cs typeface="Comic Sans MS Regular" panose="030F0902030302020204" charset="0"/>
                <a:sym typeface="+mn-ea"/>
              </a:endParaRPr>
            </a:p>
          </p:txBody>
        </p:sp>
        <p:sp>
          <p:nvSpPr>
            <p:cNvPr id="72" name="圆角矩形 71"/>
            <p:cNvSpPr/>
            <p:nvPr>
              <p:custDataLst>
                <p:tags r:id="rId13"/>
              </p:custDataLst>
            </p:nvPr>
          </p:nvSpPr>
          <p:spPr>
            <a:xfrm>
              <a:off x="16064" y="5528"/>
              <a:ext cx="1893" cy="73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光流</a:t>
              </a:r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计算</a:t>
              </a:r>
              <a:endPara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73" name="圆角矩形 72"/>
            <p:cNvSpPr/>
            <p:nvPr>
              <p:custDataLst>
                <p:tags r:id="rId14"/>
              </p:custDataLst>
            </p:nvPr>
          </p:nvSpPr>
          <p:spPr>
            <a:xfrm>
              <a:off x="16064" y="6607"/>
              <a:ext cx="1893" cy="73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阈值</a:t>
              </a:r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判定</a:t>
              </a:r>
              <a:endPara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74" name="圆角矩形 73"/>
            <p:cNvSpPr/>
            <p:nvPr>
              <p:custDataLst>
                <p:tags r:id="rId15"/>
              </p:custDataLst>
            </p:nvPr>
          </p:nvSpPr>
          <p:spPr>
            <a:xfrm>
              <a:off x="13653" y="5541"/>
              <a:ext cx="1893" cy="73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返回错误</a:t>
              </a:r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码</a:t>
              </a:r>
              <a:endPara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77" name="流程图: 决策 76"/>
            <p:cNvSpPr/>
            <p:nvPr/>
          </p:nvSpPr>
          <p:spPr>
            <a:xfrm>
              <a:off x="13653" y="6607"/>
              <a:ext cx="1893" cy="739"/>
            </a:xfrm>
            <a:prstGeom prst="flowChartDecision">
              <a:avLst/>
            </a:prstGeom>
            <a:solidFill>
              <a:srgbClr val="D6DCE5"/>
            </a:solidFill>
            <a:ln>
              <a:solidFill>
                <a:srgbClr val="003D7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过快</a:t>
              </a:r>
              <a:endParaRPr lang="zh-CN" altLang="en-US"/>
            </a:p>
          </p:txBody>
        </p:sp>
        <p:cxnSp>
          <p:nvCxnSpPr>
            <p:cNvPr id="78" name="直接箭头连接符 77"/>
            <p:cNvCxnSpPr/>
            <p:nvPr/>
          </p:nvCxnSpPr>
          <p:spPr>
            <a:xfrm>
              <a:off x="17011" y="4203"/>
              <a:ext cx="0" cy="2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71" idx="2"/>
              <a:endCxn id="72" idx="0"/>
            </p:cNvCxnSpPr>
            <p:nvPr>
              <p:custDataLst>
                <p:tags r:id="rId16"/>
              </p:custDataLst>
            </p:nvPr>
          </p:nvCxnSpPr>
          <p:spPr>
            <a:xfrm>
              <a:off x="17011" y="5189"/>
              <a:ext cx="0" cy="33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72" idx="2"/>
              <a:endCxn id="73" idx="0"/>
            </p:cNvCxnSpPr>
            <p:nvPr>
              <p:custDataLst>
                <p:tags r:id="rId17"/>
              </p:custDataLst>
            </p:nvPr>
          </p:nvCxnSpPr>
          <p:spPr>
            <a:xfrm>
              <a:off x="17011" y="6267"/>
              <a:ext cx="0" cy="34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73" idx="1"/>
              <a:endCxn id="77" idx="3"/>
            </p:cNvCxnSpPr>
            <p:nvPr>
              <p:custDataLst>
                <p:tags r:id="rId18"/>
              </p:custDataLst>
            </p:nvPr>
          </p:nvCxnSpPr>
          <p:spPr>
            <a:xfrm flipH="1">
              <a:off x="15546" y="6977"/>
              <a:ext cx="5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77" idx="0"/>
              <a:endCxn id="74" idx="2"/>
            </p:cNvCxnSpPr>
            <p:nvPr>
              <p:custDataLst>
                <p:tags r:id="rId19"/>
              </p:custDataLst>
            </p:nvPr>
          </p:nvCxnSpPr>
          <p:spPr>
            <a:xfrm flipV="1">
              <a:off x="14600" y="6280"/>
              <a:ext cx="0" cy="32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6" name="圆角矩形 85"/>
            <p:cNvSpPr/>
            <p:nvPr>
              <p:custDataLst>
                <p:tags r:id="rId20"/>
              </p:custDataLst>
            </p:nvPr>
          </p:nvSpPr>
          <p:spPr>
            <a:xfrm>
              <a:off x="13653" y="4450"/>
              <a:ext cx="1893" cy="73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正常</a:t>
              </a:r>
              <a:r>
                <a:rPr lang="zh-CN" altLang="en-US" sz="10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处理</a:t>
              </a:r>
              <a:endPara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87" name="肘形连接符 86"/>
            <p:cNvCxnSpPr>
              <a:stCxn id="77" idx="1"/>
              <a:endCxn id="86" idx="1"/>
            </p:cNvCxnSpPr>
            <p:nvPr/>
          </p:nvCxnSpPr>
          <p:spPr>
            <a:xfrm rot="10800000" flipH="1">
              <a:off x="13653" y="4819"/>
              <a:ext cx="5" cy="2157"/>
            </a:xfrm>
            <a:prstGeom prst="bentConnector3">
              <a:avLst>
                <a:gd name="adj1" fmla="val -4700000"/>
              </a:avLst>
            </a:prstGeom>
            <a:ln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4550" y="6271"/>
              <a:ext cx="1103" cy="3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是</a:t>
              </a:r>
              <a:endParaRPr lang="zh-CN" altLang="en-US" sz="1000"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21"/>
              </p:custDataLst>
            </p:nvPr>
          </p:nvSpPr>
          <p:spPr>
            <a:xfrm>
              <a:off x="13312" y="6607"/>
              <a:ext cx="518" cy="3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00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否</a:t>
              </a:r>
              <a:endParaRPr lang="zh-CN" altLang="en-US" sz="1000"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0229" y="4373"/>
              <a:ext cx="2974" cy="3094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230" y="4064"/>
              <a:ext cx="2973" cy="3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000" b="1">
                  <a:solidFill>
                    <a:srgbClr val="C00000"/>
                  </a:solidFill>
                  <a:latin typeface="微软雅黑" charset="0"/>
                  <a:ea typeface="微软雅黑" charset="0"/>
                  <a:sym typeface="+mn-ea"/>
                </a:rPr>
                <a:t>光流计算</a:t>
              </a:r>
              <a:endParaRPr lang="zh-CN" altLang="en-US" sz="1000" b="1">
                <a:solidFill>
                  <a:srgbClr val="C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22"/>
            </p:custDataLst>
          </p:nvPr>
        </p:nvSpPr>
        <p:spPr>
          <a:xfrm>
            <a:off x="6147435" y="1772285"/>
            <a:ext cx="5019675" cy="36830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285750" indent="-285750">
              <a:spcAft>
                <a:spcPct val="60000"/>
              </a:spcAft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视频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SOP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分析——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</a:rPr>
              <a:t>②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关键帧滑动过快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判断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燕尾形箭头 8"/>
          <p:cNvSpPr/>
          <p:nvPr>
            <p:custDataLst>
              <p:tags r:id="rId23"/>
            </p:custDataLst>
          </p:nvPr>
        </p:nvSpPr>
        <p:spPr>
          <a:xfrm>
            <a:off x="568325" y="821690"/>
            <a:ext cx="6071235" cy="88900"/>
          </a:xfrm>
          <a:prstGeom prst="notchedRightArrow">
            <a:avLst>
              <a:gd name="adj1" fmla="val 100000"/>
              <a:gd name="adj2" fmla="val 622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/>
          <p:nvPr>
            <p:custDataLst>
              <p:tags r:id="rId24"/>
            </p:custDataLst>
          </p:nvPr>
        </p:nvSpPr>
        <p:spPr>
          <a:xfrm>
            <a:off x="461645" y="384175"/>
            <a:ext cx="10219055" cy="509905"/>
          </a:xfrm>
          <a:prstGeom prst="rect">
            <a:avLst/>
          </a:prstGeom>
        </p:spPr>
        <p:txBody>
          <a:bodyPr vert="horz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200" b="0" i="0" kern="1200" dirty="0">
                <a:solidFill>
                  <a:schemeClr val="tx1"/>
                </a:solidFill>
                <a:latin typeface="+mj-ea"/>
                <a:ea typeface="+mj-ea"/>
                <a:cs typeface="+mj-cs"/>
                <a:sym typeface="+mj-lt"/>
              </a:defRPr>
            </a:lvl1pPr>
          </a:lstStyle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2.1 </a:t>
            </a:r>
            <a:r>
              <a:rPr>
                <a:latin typeface="微软雅黑" charset="0"/>
                <a:ea typeface="微软雅黑" charset="0"/>
                <a:cs typeface="微软雅黑" charset="0"/>
              </a:rPr>
              <a:t>技术研发与重点业务</a:t>
            </a:r>
            <a:r>
              <a:rPr lang="en-US" altLang="zh-CN"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——</a:t>
            </a:r>
            <a:r>
              <a:rPr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视频</a:t>
            </a:r>
            <a:r>
              <a:rPr lang="en-US" altLang="zh-CN"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sz="2000"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多模态大模型</a:t>
            </a:r>
            <a:endParaRPr sz="2000">
              <a:latin typeface="微软雅黑" charset="-122"/>
              <a:ea typeface="微软雅黑" charset="-122"/>
              <a:cs typeface="等线 Light" panose="02010600030101010101" charset="-122"/>
              <a:sym typeface="等线 Light" panose="02010600030101010101" charset="-122"/>
            </a:endParaRPr>
          </a:p>
        </p:txBody>
      </p:sp>
      <p:pic>
        <p:nvPicPr>
          <p:cNvPr id="11" name="图片 10" descr="fde11c67-28e1-4e42-902b-497ba3bb080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clrChange>
              <a:clrFrom>
                <a:srgbClr val="F8F8F7">
                  <a:alpha val="100000"/>
                </a:srgbClr>
              </a:clrFrom>
              <a:clrTo>
                <a:srgbClr val="F8F8F7">
                  <a:alpha val="100000"/>
                  <a:alpha val="0"/>
                </a:srgbClr>
              </a:clrTo>
            </a:clrChange>
          </a:blip>
          <a:srcRect l="48932" t="24732" r="30538" b="13556"/>
          <a:stretch>
            <a:fillRect/>
          </a:stretch>
        </p:blipFill>
        <p:spPr>
          <a:xfrm>
            <a:off x="68580" y="148590"/>
            <a:ext cx="452755" cy="7664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文本框 17"/>
          <p:cNvSpPr txBox="1"/>
          <p:nvPr>
            <p:custDataLst>
              <p:tags r:id="rId27"/>
            </p:custDataLst>
          </p:nvPr>
        </p:nvSpPr>
        <p:spPr>
          <a:xfrm>
            <a:off x="307975" y="806450"/>
            <a:ext cx="1120457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🔥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️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重点业务：利用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自研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VideoText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OCR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大多模态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charset="-122"/>
                <a:ea typeface="微软雅黑" charset="-122"/>
                <a:cs typeface="等线 Light" panose="02010600030101010101" charset="-122"/>
                <a:sym typeface="等线 Light" panose="02010600030101010101" charset="-122"/>
              </a:rPr>
              <a:t>大模型，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帮助信安侧建立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d+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人员录屏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SOP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分析，自动打回不合格的视频，提升后续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sku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检测准确率，降低前面的数据采集成本、采集时间。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charset="-122"/>
              <a:ea typeface="微软雅黑" charset="-122"/>
              <a:cs typeface="等线 Light" panose="02010600030101010101" charset="-122"/>
              <a:sym typeface="等线 Light" panose="02010600030101010101" charset="-122"/>
            </a:endParaRPr>
          </a:p>
        </p:txBody>
      </p:sp>
      <p:pic>
        <p:nvPicPr>
          <p:cNvPr id="13" name="图片 12" descr="slow (1)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77565" y="1772920"/>
            <a:ext cx="2186940" cy="4730750"/>
          </a:xfrm>
          <a:prstGeom prst="rect">
            <a:avLst/>
          </a:prstGeom>
        </p:spPr>
      </p:pic>
      <p:pic>
        <p:nvPicPr>
          <p:cNvPr id="14" name="图片 13" descr="fast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9290" y="1772920"/>
            <a:ext cx="2127885" cy="47313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7665" y="1772285"/>
            <a:ext cx="566547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9190" y="1692275"/>
            <a:ext cx="1316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charset="0"/>
                <a:ea typeface="微软雅黑" charset="0"/>
              </a:rPr>
              <a:t>滑动过快</a:t>
            </a:r>
            <a:endParaRPr lang="zh-CN" altLang="en-US" sz="1400"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0"/>
            </p:custDataLst>
          </p:nvPr>
        </p:nvSpPr>
        <p:spPr>
          <a:xfrm>
            <a:off x="3814445" y="1696720"/>
            <a:ext cx="1316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微软雅黑" charset="0"/>
                <a:ea typeface="微软雅黑" charset="0"/>
              </a:rPr>
              <a:t>正常滑动</a:t>
            </a:r>
            <a:endParaRPr lang="zh-CN" altLang="en-US" sz="14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hinkcellActiveDocDoNotDelete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2.xml><?xml version="1.0" encoding="utf-8"?>
<p:tagLst xmlns:p="http://schemas.openxmlformats.org/presentationml/2006/main">
  <p:tag name="THINKCELLSHAPEDONOTDELETE" val="thinkcellActiveDocDoNotDelete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4.xml><?xml version="1.0" encoding="utf-8"?>
<p:tagLst xmlns:p="http://schemas.openxmlformats.org/presentationml/2006/main">
  <p:tag name="THINKCELLSHAPEDONOTDELETE" val="thinkcellActiveDocDoNotDelete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COMMONDATA" val="eyJoZGlkIjoiOTYxZmNhMDA0MzZmZDBlOTdjYzJhYjljNThhN2YwZmUifQ=="/>
</p:tagLst>
</file>

<file path=ppt/tags/tag4.xml><?xml version="1.0" encoding="utf-8"?>
<p:tagLst xmlns:p="http://schemas.openxmlformats.org/presentationml/2006/main">
  <p:tag name="THINKCELLSHAPEDONOTDELETE" val="thinkcellActiveDocDoNotDelete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8.xml><?xml version="1.0" encoding="utf-8"?>
<p:tagLst xmlns:p="http://schemas.openxmlformats.org/presentationml/2006/main">
  <p:tag name="THINKCELLSHAPEDONOTDELETE" val="thinkcellActiveDocDoNotDelete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美团点评16-9">
  <a:themeElements>
    <a:clrScheme name="美团点评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D100"/>
      </a:accent1>
      <a:accent2>
        <a:srgbClr val="FE8C00"/>
      </a:accent2>
      <a:accent3>
        <a:srgbClr val="FF4949"/>
      </a:accent3>
      <a:accent4>
        <a:srgbClr val="FF6600"/>
      </a:accent4>
      <a:accent5>
        <a:srgbClr val="0079FF"/>
      </a:accent5>
      <a:accent6>
        <a:srgbClr val="70AD47"/>
      </a:accent6>
      <a:hlink>
        <a:srgbClr val="0563C1"/>
      </a:hlink>
      <a:folHlink>
        <a:srgbClr val="954F72"/>
      </a:folHlink>
    </a:clrScheme>
    <a:fontScheme name="美团体">
      <a:majorFont>
        <a:latin typeface="美团体"/>
        <a:ea typeface="美团体"/>
        <a:cs typeface=""/>
      </a:majorFont>
      <a:minorFont>
        <a:latin typeface="美团体 Light"/>
        <a:ea typeface="美团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WPS 演示</Application>
  <PresentationFormat>宽屏</PresentationFormat>
  <Paragraphs>39</Paragraphs>
  <Slides>1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1</vt:i4>
      </vt:variant>
    </vt:vector>
  </HeadingPairs>
  <TitlesOfParts>
    <vt:vector size="45" baseType="lpstr">
      <vt:lpstr>Arial</vt:lpstr>
      <vt:lpstr>宋体</vt:lpstr>
      <vt:lpstr>Wingdings</vt:lpstr>
      <vt:lpstr>Helvetica Neue Medium</vt:lpstr>
      <vt:lpstr>微软雅黑</vt:lpstr>
      <vt:lpstr>汉仪旗黑</vt:lpstr>
      <vt:lpstr>Segoe UI</vt:lpstr>
      <vt:lpstr>苹方-简</vt:lpstr>
      <vt:lpstr>meituan type Regular</vt:lpstr>
      <vt:lpstr>meituan type Bold</vt:lpstr>
      <vt:lpstr>Helvetica Neue</vt:lpstr>
      <vt:lpstr>微软雅黑</vt:lpstr>
      <vt:lpstr>Wingdings</vt:lpstr>
      <vt:lpstr>等线 Light</vt:lpstr>
      <vt:lpstr>HarmonyOS Sans SC Medium</vt:lpstr>
      <vt:lpstr>微软雅黑</vt:lpstr>
      <vt:lpstr>Comic Sans MS</vt:lpstr>
      <vt:lpstr>Comic Sans MS Regular</vt:lpstr>
      <vt:lpstr>Menlo</vt:lpstr>
      <vt:lpstr>Calibri</vt:lpstr>
      <vt:lpstr>Helvetica Neue</vt:lpstr>
      <vt:lpstr>汉仪书宋二KW</vt:lpstr>
      <vt:lpstr>宋体</vt:lpstr>
      <vt:lpstr>Arial Unicode MS</vt:lpstr>
      <vt:lpstr>Times New Roman Regular</vt:lpstr>
      <vt:lpstr>美团体 Light</vt:lpstr>
      <vt:lpstr>汉仪中等线KW</vt:lpstr>
      <vt:lpstr>Apple Color Emoji</vt:lpstr>
      <vt:lpstr>美团体</vt:lpstr>
      <vt:lpstr>1_美团点评16-9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zt_guo</cp:lastModifiedBy>
  <cp:revision>327</cp:revision>
  <dcterms:created xsi:type="dcterms:W3CDTF">2025-10-14T02:30:08Z</dcterms:created>
  <dcterms:modified xsi:type="dcterms:W3CDTF">2025-10-14T02:30:08Z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2052-6.9.0.8865</vt:lpwstr>
  </property>
  <property fmtid="{D5CDD505-2E9C-101B-9397-08002B2CF9AE}" pid="3" name="ICV">
    <vt:lpwstr>34094CA59E6CCAD22B259068F7A604AB_41</vt:lpwstr>
  </property>
</Properties>
</file>